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59" r:id="rId4"/>
    <p:sldId id="258" r:id="rId5"/>
    <p:sldId id="261" r:id="rId6"/>
    <p:sldId id="263" r:id="rId7"/>
    <p:sldId id="264" r:id="rId8"/>
    <p:sldId id="260" r:id="rId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대한민국 </a:t>
          </a:r>
          <a:r>
            <a:rPr lang="en-US" altLang="ko-KR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‘</a:t>
          </a:r>
          <a:r>
            <a:rPr lang="ko-KR" altLang="en-US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유튜브</a:t>
          </a:r>
          <a:r>
            <a:rPr lang="en-US" altLang="ko-KR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’</a:t>
          </a:r>
          <a:r>
            <a:rPr lang="ko-KR" altLang="en-US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에 빠지다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OTT </a:t>
          </a:r>
          <a:r>
            <a:rPr lang="ko-KR" altLang="en-US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시청자 증가에 영상용 </a:t>
          </a:r>
          <a:r>
            <a:rPr lang="ko-KR" altLang="en-US" b="1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무선트래픽</a:t>
          </a:r>
          <a:r>
            <a:rPr lang="ko-KR" altLang="en-US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만</a:t>
          </a:r>
          <a:r>
            <a:rPr lang="en-US" altLang="ko-KR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TB</a:t>
          </a:r>
          <a:r>
            <a:rPr lang="ko-KR" altLang="en-US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초과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7C9246-29D1-4889-9FAD-200E1AA091DB}">
      <dgm:prSet/>
      <dgm:spPr/>
      <dgm:t>
        <a:bodyPr/>
        <a:lstStyle/>
        <a:p>
          <a:pPr latinLnBrk="1"/>
          <a:r>
            <a:rPr lang="ko-KR" altLang="en-US" b="0" noProof="0" dirty="0">
              <a:latin typeface="맑은고딕"/>
              <a:ea typeface="HY견고딕" panose="02030600000101010101" pitchFamily="18" charset="-127"/>
            </a:rPr>
            <a:t>여가시간 온라인 활동</a:t>
          </a:r>
          <a:r>
            <a:rPr lang="en-US" altLang="ko-KR" b="0" noProof="0" dirty="0">
              <a:latin typeface="맑은고딕"/>
              <a:ea typeface="HY견고딕" panose="02030600000101010101" pitchFamily="18" charset="-127"/>
            </a:rPr>
            <a:t>＇</a:t>
          </a:r>
          <a:r>
            <a:rPr lang="ko-KR" altLang="en-US" b="0" noProof="0" dirty="0">
              <a:latin typeface="맑은고딕"/>
              <a:ea typeface="HY견고딕" panose="02030600000101010101" pitchFamily="18" charset="-127"/>
            </a:rPr>
            <a:t>영상 스트리밍</a:t>
          </a:r>
          <a:r>
            <a:rPr lang="en-US" altLang="ko-KR" b="0" noProof="0" dirty="0">
              <a:latin typeface="맑은고딕"/>
              <a:ea typeface="HY견고딕" panose="02030600000101010101" pitchFamily="18" charset="-127"/>
            </a:rPr>
            <a:t>＇</a:t>
          </a:r>
          <a:r>
            <a:rPr lang="ko-KR" altLang="en-US" b="0" noProof="0" dirty="0">
              <a:latin typeface="맑은고딕"/>
              <a:ea typeface="HY견고딕" panose="02030600000101010101" pitchFamily="18" charset="-127"/>
            </a:rPr>
            <a:t>대세</a:t>
          </a:r>
          <a:r>
            <a:rPr lang="en-US" altLang="ko-KR" b="0" noProof="0" dirty="0">
              <a:latin typeface="맑은고딕"/>
              <a:ea typeface="HY견고딕" panose="02030600000101010101" pitchFamily="18" charset="-127"/>
            </a:rPr>
            <a:t>…</a:t>
          </a:r>
          <a:endParaRPr lang="en-US" altLang="ko-KR" b="0" i="0" dirty="0">
            <a:latin typeface="맑은고딕"/>
            <a:ea typeface="HY견고딕" panose="02030600000101010101" pitchFamily="18" charset="-127"/>
          </a:endParaRPr>
        </a:p>
      </dgm:t>
    </dgm:pt>
    <dgm:pt modelId="{E0F80E49-B56F-4A55-A153-F5E221827083}" type="parTrans" cxnId="{82CB093F-5A38-4D5D-93AE-3B7E585717A8}">
      <dgm:prSet/>
      <dgm:spPr/>
      <dgm:t>
        <a:bodyPr/>
        <a:lstStyle/>
        <a:p>
          <a:pPr latinLnBrk="1"/>
          <a:endParaRPr lang="ko-KR" altLang="en-US"/>
        </a:p>
      </dgm:t>
    </dgm:pt>
    <dgm:pt modelId="{0B0FA3B9-0420-4A92-B3D0-F1A5D1546A39}" type="sibTrans" cxnId="{82CB093F-5A38-4D5D-93AE-3B7E585717A8}">
      <dgm:prSet/>
      <dgm:spPr/>
      <dgm:t>
        <a:bodyPr/>
        <a:lstStyle/>
        <a:p>
          <a:pPr latinLnBrk="1"/>
          <a:endParaRPr lang="ko-KR" alt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3A1E203B-E3F3-4876-8C3B-58A5DFE12F74}" type="pres">
      <dgm:prSet presAssocID="{377C9246-29D1-4889-9FAD-200E1AA091DB}" presName="text_1" presStyleLbl="node1" presStyleIdx="0" presStyleCnt="3">
        <dgm:presLayoutVars>
          <dgm:bulletEnabled val="1"/>
        </dgm:presLayoutVars>
      </dgm:prSet>
      <dgm:spPr/>
    </dgm:pt>
    <dgm:pt modelId="{4BDD361E-231A-42AC-B117-41A5A62CE406}" type="pres">
      <dgm:prSet presAssocID="{377C9246-29D1-4889-9FAD-200E1AA091DB}" presName="accent_1" presStyleCnt="0"/>
      <dgm:spPr/>
    </dgm:pt>
    <dgm:pt modelId="{669183EF-CDD1-44DA-98F6-735524295C94}" type="pres">
      <dgm:prSet presAssocID="{377C9246-29D1-4889-9FAD-200E1AA091DB}" presName="accentRepeatNode" presStyleLbl="solidFgAcc1" presStyleIdx="0" presStyleCnt="3"/>
      <dgm:spPr/>
    </dgm:pt>
    <dgm:pt modelId="{A2B844B7-331B-465F-8752-11FAC1BF1D20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85FDD506-4ED5-4B8D-B612-817EF1D4611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A0E8D97F-904C-40DE-B5A8-2E850970E9F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E00F2E38-3403-4D82-AADA-A1E9A4EC2F41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CC8F9B02-2E75-4DCE-8E60-F159EA32DCEA}" type="presOf" srcId="{5605D28D-2CE6-4513-8566-952984E21E14}" destId="{A0E8D97F-904C-40DE-B5A8-2E850970E9F4}" srcOrd="0" destOrd="0" presId="urn:microsoft.com/office/officeart/2008/layout/VerticalCurvedList"/>
    <dgm:cxn modelId="{BA415312-BB9D-4709-9919-412B5FAA3D51}" type="presOf" srcId="{377C9246-29D1-4889-9FAD-200E1AA091DB}" destId="{3A1E203B-E3F3-4876-8C3B-58A5DFE12F74}" srcOrd="0" destOrd="0" presId="urn:microsoft.com/office/officeart/2008/layout/VerticalCurvedList"/>
    <dgm:cxn modelId="{82CB093F-5A38-4D5D-93AE-3B7E585717A8}" srcId="{7E5AA53B-3EEE-4DE4-BB81-9044890C2946}" destId="{377C9246-29D1-4889-9FAD-200E1AA091DB}" srcOrd="0" destOrd="0" parTransId="{E0F80E49-B56F-4A55-A153-F5E221827083}" sibTransId="{0B0FA3B9-0420-4A92-B3D0-F1A5D1546A39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F9D89686-11C5-4A68-B2CE-3E32AF9177A6}" type="presOf" srcId="{0BEF68B8-1228-47BB-83B5-7B9CD1E3F84E}" destId="{A2B844B7-331B-465F-8752-11FAC1BF1D20}" srcOrd="0" destOrd="0" presId="urn:microsoft.com/office/officeart/2008/layout/VerticalCurvedList"/>
    <dgm:cxn modelId="{4F47198A-58F9-440E-841C-9F9776DF769E}" type="presOf" srcId="{0B0FA3B9-0420-4A92-B3D0-F1A5D1546A39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88A46D17-1830-466C-B768-C2D2F2EE3080}" type="presParOf" srcId="{90561C55-3C6E-4D53-85E1-2C50BCDDA392}" destId="{3A1E203B-E3F3-4876-8C3B-58A5DFE12F74}" srcOrd="1" destOrd="0" presId="urn:microsoft.com/office/officeart/2008/layout/VerticalCurvedList"/>
    <dgm:cxn modelId="{D049E6F9-FDB0-425E-A249-CF9D48072A5C}" type="presParOf" srcId="{90561C55-3C6E-4D53-85E1-2C50BCDDA392}" destId="{4BDD361E-231A-42AC-B117-41A5A62CE406}" srcOrd="2" destOrd="0" presId="urn:microsoft.com/office/officeart/2008/layout/VerticalCurvedList"/>
    <dgm:cxn modelId="{62E3F0CC-DBA8-4F1C-926A-D724540F6746}" type="presParOf" srcId="{4BDD361E-231A-42AC-B117-41A5A62CE406}" destId="{669183EF-CDD1-44DA-98F6-735524295C94}" srcOrd="0" destOrd="0" presId="urn:microsoft.com/office/officeart/2008/layout/VerticalCurvedList"/>
    <dgm:cxn modelId="{776BE613-0C45-49B3-A25E-3E248903AD43}" type="presParOf" srcId="{90561C55-3C6E-4D53-85E1-2C50BCDDA392}" destId="{A2B844B7-331B-465F-8752-11FAC1BF1D20}" srcOrd="3" destOrd="0" presId="urn:microsoft.com/office/officeart/2008/layout/VerticalCurvedList"/>
    <dgm:cxn modelId="{EA189FC9-B604-446B-A75A-9F1CD2949248}" type="presParOf" srcId="{90561C55-3C6E-4D53-85E1-2C50BCDDA392}" destId="{85FDD506-4ED5-4B8D-B612-817EF1D4611B}" srcOrd="4" destOrd="0" presId="urn:microsoft.com/office/officeart/2008/layout/VerticalCurvedList"/>
    <dgm:cxn modelId="{479AB29B-6ACF-47C4-882D-CF252F384AF8}" type="presParOf" srcId="{85FDD506-4ED5-4B8D-B612-817EF1D4611B}" destId="{3F8116AC-FAC3-4E95-9865-93CCFEB191B9}" srcOrd="0" destOrd="0" presId="urn:microsoft.com/office/officeart/2008/layout/VerticalCurvedList"/>
    <dgm:cxn modelId="{AEC194FF-AA46-4AD0-A1FD-CCD26DA2FA7D}" type="presParOf" srcId="{90561C55-3C6E-4D53-85E1-2C50BCDDA392}" destId="{A0E8D97F-904C-40DE-B5A8-2E850970E9F4}" srcOrd="5" destOrd="0" presId="urn:microsoft.com/office/officeart/2008/layout/VerticalCurvedList"/>
    <dgm:cxn modelId="{934245A8-362B-4DA0-B23E-87D992A30E4E}" type="presParOf" srcId="{90561C55-3C6E-4D53-85E1-2C50BCDDA392}" destId="{E00F2E38-3403-4D82-AADA-A1E9A4EC2F41}" srcOrd="6" destOrd="0" presId="urn:microsoft.com/office/officeart/2008/layout/VerticalCurvedList"/>
    <dgm:cxn modelId="{8FF23AA0-139E-47D5-A79F-94DB6C2A80AD}" type="presParOf" srcId="{E00F2E38-3403-4D82-AADA-A1E9A4EC2F41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E203B-E3F3-4876-8C3B-58A5DFE12F74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48260" rIns="48260" bIns="4826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0" kern="1200" noProof="0" dirty="0">
              <a:latin typeface="맑은고딕"/>
              <a:ea typeface="HY견고딕" panose="02030600000101010101" pitchFamily="18" charset="-127"/>
            </a:rPr>
            <a:t>여가시간 온라인 활동</a:t>
          </a:r>
          <a:r>
            <a:rPr lang="en-US" altLang="ko-KR" sz="1900" b="0" kern="1200" noProof="0" dirty="0">
              <a:latin typeface="맑은고딕"/>
              <a:ea typeface="HY견고딕" panose="02030600000101010101" pitchFamily="18" charset="-127"/>
            </a:rPr>
            <a:t>＇</a:t>
          </a:r>
          <a:r>
            <a:rPr lang="ko-KR" altLang="en-US" sz="1900" b="0" kern="1200" noProof="0" dirty="0">
              <a:latin typeface="맑은고딕"/>
              <a:ea typeface="HY견고딕" panose="02030600000101010101" pitchFamily="18" charset="-127"/>
            </a:rPr>
            <a:t>영상 스트리밍</a:t>
          </a:r>
          <a:r>
            <a:rPr lang="en-US" altLang="ko-KR" sz="1900" b="0" kern="1200" noProof="0" dirty="0">
              <a:latin typeface="맑은고딕"/>
              <a:ea typeface="HY견고딕" panose="02030600000101010101" pitchFamily="18" charset="-127"/>
            </a:rPr>
            <a:t>＇</a:t>
          </a:r>
          <a:r>
            <a:rPr lang="ko-KR" altLang="en-US" sz="1900" b="0" kern="1200" noProof="0" dirty="0">
              <a:latin typeface="맑은고딕"/>
              <a:ea typeface="HY견고딕" panose="02030600000101010101" pitchFamily="18" charset="-127"/>
            </a:rPr>
            <a:t>대세</a:t>
          </a:r>
          <a:r>
            <a:rPr lang="en-US" altLang="ko-KR" sz="1900" b="0" kern="1200" noProof="0" dirty="0">
              <a:latin typeface="맑은고딕"/>
              <a:ea typeface="HY견고딕" panose="02030600000101010101" pitchFamily="18" charset="-127"/>
            </a:rPr>
            <a:t>…</a:t>
          </a:r>
          <a:endParaRPr lang="en-US" altLang="ko-KR" sz="1900" b="0" i="0" kern="1200" dirty="0">
            <a:latin typeface="맑은고딕"/>
            <a:ea typeface="HY견고딕" panose="02030600000101010101" pitchFamily="18" charset="-127"/>
          </a:endParaRPr>
        </a:p>
      </dsp:txBody>
      <dsp:txXfrm>
        <a:off x="496568" y="356393"/>
        <a:ext cx="6310391" cy="712787"/>
      </dsp:txXfrm>
    </dsp:sp>
    <dsp:sp modelId="{669183EF-CDD1-44DA-98F6-735524295C94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844B7-331B-465F-8752-11FAC1BF1D20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48260" rIns="48260" bIns="4826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대한민국 </a:t>
          </a:r>
          <a:r>
            <a:rPr lang="en-US" altLang="ko-KR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‘</a:t>
          </a:r>
          <a:r>
            <a:rPr lang="ko-KR" altLang="en-US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유튜브</a:t>
          </a:r>
          <a:r>
            <a:rPr lang="en-US" altLang="ko-KR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’</a:t>
          </a:r>
          <a:r>
            <a:rPr lang="ko-KR" altLang="en-US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에 빠지다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8D97F-904C-40DE-B5A8-2E850970E9F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48260" rIns="48260" bIns="4826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OTT </a:t>
          </a:r>
          <a:r>
            <a:rPr lang="ko-KR" altLang="en-US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시청자 증가에 영상용 </a:t>
          </a:r>
          <a:r>
            <a:rPr lang="ko-KR" altLang="en-US" sz="1900" b="1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무선트래픽</a:t>
          </a:r>
          <a:r>
            <a:rPr lang="ko-KR" altLang="en-US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만</a:t>
          </a:r>
          <a:r>
            <a:rPr lang="en-US" altLang="ko-KR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TB</a:t>
          </a:r>
          <a:r>
            <a:rPr lang="ko-KR" altLang="en-US" sz="19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초과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AEA40C-BE8C-4377-9057-6AF8F8AB43E9}" type="datetime1">
              <a:rPr lang="ko-KR" altLang="en-US" smtClean="0">
                <a:latin typeface="+mj-ea"/>
                <a:ea typeface="+mj-ea"/>
              </a:rPr>
              <a:t>2024-01-09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6B39DDF-7E14-426D-8F72-FA0AB6F5D978}" type="datetime1">
              <a:rPr lang="ko-KR" altLang="en-US" smtClean="0"/>
              <a:pPr/>
              <a:t>2024-01-09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6B3AB32-59DF-41F1-9618-EDFBF5049629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232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48E0D2-8D2A-49DD-81C9-2DF06FB28E58}" type="datetime1">
              <a:rPr lang="ko-KR" altLang="en-US" noProof="0" smtClean="0"/>
              <a:t>2024-01-09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AAF66-BE8D-40A6-9F92-F0D5431B4707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FC65031-79EB-4543-BA10-9DEB98B51A8A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0C2A-C0FE-4353-941B-694324488170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A98800-4B48-4290-A2B4-EE590E4011A7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4A57C-F4F6-438F-A2CE-5CF31251A767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FCE773-4E4A-4873-9CE4-167E09725F50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66067D-0A04-4DE5-9C65-2C4CB39AD2AC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90752-A68E-4DDB-B9F3-64EFB3BAD45B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5DE1092-F835-49D6-B89F-3300AAB9122B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95DDD-93D4-4EA5-B9FF-AB32653D5712}" type="datetime1">
              <a:rPr lang="ko-KR" altLang="en-US" noProof="0" smtClean="0"/>
              <a:t>2024-01-09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2F5771C-AAAA-4498-A7FA-FDA0602C6663}" type="datetime1">
              <a:rPr lang="ko-KR" altLang="en-US" noProof="0" smtClean="0"/>
              <a:t>2024-01-09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pn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그림 6" descr="디지털 연결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27986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6000" b="1" dirty="0">
                <a:solidFill>
                  <a:schemeClr val="bg1"/>
                </a:solidFill>
              </a:rPr>
              <a:t>영상 원격제어 프로그램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700513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7CEBFF"/>
                </a:solidFill>
              </a:rPr>
              <a:t>박세웅 장유미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E9357-A93D-3CAB-2108-33CCBD41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050" y="905946"/>
            <a:ext cx="11029616" cy="596282"/>
          </a:xfrm>
        </p:spPr>
        <p:txBody>
          <a:bodyPr/>
          <a:lstStyle/>
          <a:p>
            <a:pPr algn="ctr"/>
            <a:r>
              <a:rPr lang="en-US" altLang="ko-KR" b="1" i="0" dirty="0">
                <a:effectLst/>
                <a:latin typeface="NotoSansKR"/>
              </a:rPr>
              <a:t>OTT</a:t>
            </a:r>
            <a:r>
              <a:rPr lang="ko-KR" altLang="en-US" b="1" i="0" dirty="0">
                <a:effectLst/>
                <a:latin typeface="NotoSansKR"/>
              </a:rPr>
              <a:t>서비스 시청자 증가</a:t>
            </a:r>
            <a:endParaRPr lang="ko-KR" altLang="en-US" b="1" dirty="0"/>
          </a:p>
        </p:txBody>
      </p:sp>
      <p:pic>
        <p:nvPicPr>
          <p:cNvPr id="1026" name="Picture 2" descr="확대이미지">
            <a:extLst>
              <a:ext uri="{FF2B5EF4-FFF2-40B4-BE49-F238E27FC236}">
                <a16:creationId xmlns:a16="http://schemas.microsoft.com/office/drawing/2014/main" id="{6465379F-2619-7FC2-3FD8-FC07AC8EC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4" y="2455296"/>
            <a:ext cx="5459074" cy="34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DF4F1D-E73B-1D88-CBCE-0DE90E6F3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33" y="1816264"/>
            <a:ext cx="4631145" cy="49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2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내용 개체 틀 4" descr="디지털 숫자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90750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ko-KR" altLang="en-US" b="1" dirty="0"/>
              <a:t>관련 뉴스</a:t>
            </a:r>
          </a:p>
        </p:txBody>
      </p:sp>
      <p:graphicFrame>
        <p:nvGraphicFramePr>
          <p:cNvPr id="6" name="내용 개체 틀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018350"/>
              </p:ext>
            </p:extLst>
          </p:nvPr>
        </p:nvGraphicFramePr>
        <p:xfrm>
          <a:off x="438067" y="1814988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A6412A4-9FBC-AE83-6EE9-72B0332F3A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0362" y="2805616"/>
            <a:ext cx="2192704" cy="2419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7F555A-BC75-AD7F-ED3F-EB0E3AE772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7962" y="1124422"/>
            <a:ext cx="4567600" cy="1378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0E3216-D3E9-B69C-E977-763DD1EF37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9157" y="5487896"/>
            <a:ext cx="5065279" cy="11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ko-KR" altLang="en-US" b="0" i="0" dirty="0">
                <a:effectLst/>
                <a:latin typeface="NotoSansKR"/>
              </a:rPr>
              <a:t>간편한 방식으로 영상을 정지</a:t>
            </a:r>
            <a:r>
              <a:rPr lang="en-US" altLang="ko-KR" b="0" i="0" dirty="0">
                <a:effectLst/>
                <a:latin typeface="NotoSansKR"/>
              </a:rPr>
              <a:t>/</a:t>
            </a:r>
            <a:r>
              <a:rPr lang="ko-KR" altLang="en-US" b="0" i="0" dirty="0">
                <a:effectLst/>
                <a:latin typeface="NotoSansKR"/>
              </a:rPr>
              <a:t>재생하면 어떨까</a:t>
            </a:r>
            <a:r>
              <a:rPr lang="en-US" altLang="ko-KR" b="0" i="0" dirty="0">
                <a:effectLst/>
                <a:latin typeface="NotoSansKR"/>
              </a:rPr>
              <a:t>?</a:t>
            </a:r>
            <a:endParaRPr lang="ko-KR" altLang="en-US" dirty="0"/>
          </a:p>
        </p:txBody>
      </p:sp>
      <p:pic>
        <p:nvPicPr>
          <p:cNvPr id="6" name="내용 개체 틀 5" descr="침대에 누워 웃는 커플">
            <a:extLst>
              <a:ext uri="{FF2B5EF4-FFF2-40B4-BE49-F238E27FC236}">
                <a16:creationId xmlns:a16="http://schemas.microsoft.com/office/drawing/2014/main" id="{668E0A85-894C-A013-4CBD-247E6B0316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70841" y="2068571"/>
            <a:ext cx="6650848" cy="4433898"/>
          </a:xfr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472DE225-CCBD-A659-AE93-65053EC1CE8A}"/>
              </a:ext>
            </a:extLst>
          </p:cNvPr>
          <p:cNvSpPr/>
          <p:nvPr/>
        </p:nvSpPr>
        <p:spPr>
          <a:xfrm>
            <a:off x="8609395" y="3026228"/>
            <a:ext cx="2311764" cy="154888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i="0" dirty="0">
                <a:solidFill>
                  <a:schemeClr val="tx1"/>
                </a:solidFill>
                <a:effectLst/>
                <a:latin typeface="NotoSansKR"/>
              </a:rPr>
              <a:t>?!!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직사각형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39" y="5197543"/>
            <a:ext cx="11029616" cy="1036664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b="0" i="0" dirty="0">
                <a:effectLst/>
                <a:latin typeface="NotoSansKR"/>
              </a:rPr>
              <a:t>측면 얼굴은 정면에 비해 동공 사이의 거리가 짧아진다는 점을 확인</a:t>
            </a:r>
            <a:r>
              <a:rPr lang="en-US" altLang="ko-KR" b="0" i="0" dirty="0"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effectLst/>
                <a:latin typeface="NotoSansKR"/>
              </a:rPr>
              <a:t>동공 사이의 거리를 측정하고 거리 값의 변동에 따라 영상 재생을 제어</a:t>
            </a:r>
            <a:endParaRPr lang="ko-KR" altLang="en-US" dirty="0"/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270287F5-6B83-92C8-6B07-D1027169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38" y="2956161"/>
            <a:ext cx="1130630" cy="1130630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6685BD2D-830D-42BA-E759-DD52F6F1D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328" y="2752978"/>
            <a:ext cx="1451837" cy="1451837"/>
          </a:xfrm>
          <a:prstGeom prst="rect">
            <a:avLst/>
          </a:prstGeom>
        </p:spPr>
      </p:pic>
      <p:pic>
        <p:nvPicPr>
          <p:cNvPr id="12" name="그림 11" descr="상징, 원, 로고, 폰트이(가) 표시된 사진&#10;&#10;자동 생성된 설명">
            <a:extLst>
              <a:ext uri="{FF2B5EF4-FFF2-40B4-BE49-F238E27FC236}">
                <a16:creationId xmlns:a16="http://schemas.microsoft.com/office/drawing/2014/main" id="{8981FF42-AA7F-1EEF-1175-C3AF5AA3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568" y="2096206"/>
            <a:ext cx="1990585" cy="1990585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E3A838D4-66F6-C3D0-C17E-F9F59852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765" y="2956161"/>
            <a:ext cx="1130630" cy="113063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3537ED6-623B-80A9-20F9-233BA11C90DD}"/>
              </a:ext>
            </a:extLst>
          </p:cNvPr>
          <p:cNvCxnSpPr>
            <a:cxnSpLocks/>
          </p:cNvCxnSpPr>
          <p:nvPr/>
        </p:nvCxnSpPr>
        <p:spPr>
          <a:xfrm>
            <a:off x="1726161" y="3521476"/>
            <a:ext cx="1334276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ACD931D-D38C-3FE8-97F6-49C77D217100}"/>
              </a:ext>
            </a:extLst>
          </p:cNvPr>
          <p:cNvSpPr/>
          <p:nvPr/>
        </p:nvSpPr>
        <p:spPr>
          <a:xfrm>
            <a:off x="667123" y="971378"/>
            <a:ext cx="3557240" cy="1787689"/>
          </a:xfrm>
          <a:prstGeom prst="rightArrow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FC520832-3F56-FA34-BB87-314A2C35F1F6}"/>
              </a:ext>
            </a:extLst>
          </p:cNvPr>
          <p:cNvSpPr txBox="1">
            <a:spLocks/>
          </p:cNvSpPr>
          <p:nvPr/>
        </p:nvSpPr>
        <p:spPr>
          <a:xfrm>
            <a:off x="578439" y="1378685"/>
            <a:ext cx="3404832" cy="103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NotoSansKR"/>
              </a:rPr>
              <a:t>동공사이 거리 측정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DFD41354-9C0D-B345-0A34-7BC3C4308ABE}"/>
              </a:ext>
            </a:extLst>
          </p:cNvPr>
          <p:cNvSpPr txBox="1">
            <a:spLocks/>
          </p:cNvSpPr>
          <p:nvPr/>
        </p:nvSpPr>
        <p:spPr>
          <a:xfrm>
            <a:off x="8519991" y="1121813"/>
            <a:ext cx="2735032" cy="103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영상 멈춤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r>
              <a:rPr lang="ko-KR" altLang="en-US" b="1" dirty="0">
                <a:solidFill>
                  <a:schemeClr val="tx1"/>
                </a:solidFill>
              </a:rPr>
              <a:t>재생</a:t>
            </a: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319396D0-8846-9CB0-3A0A-42668317C513}"/>
              </a:ext>
            </a:extLst>
          </p:cNvPr>
          <p:cNvSpPr/>
          <p:nvPr/>
        </p:nvSpPr>
        <p:spPr>
          <a:xfrm>
            <a:off x="4390600" y="965289"/>
            <a:ext cx="3557240" cy="1787689"/>
          </a:xfrm>
          <a:prstGeom prst="rightArrow">
            <a:avLst/>
          </a:prstGeom>
          <a:solidFill>
            <a:srgbClr val="4590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1B69A758-995F-38E9-0575-F2E2A7477E31}"/>
              </a:ext>
            </a:extLst>
          </p:cNvPr>
          <p:cNvSpPr txBox="1">
            <a:spLocks/>
          </p:cNvSpPr>
          <p:nvPr/>
        </p:nvSpPr>
        <p:spPr>
          <a:xfrm>
            <a:off x="4561710" y="1378685"/>
            <a:ext cx="2525053" cy="103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측정거리 비교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C2478-0455-3EF0-9291-FDA9B6DF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활용기술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A242A-C626-2CAB-E133-A1CDBD3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800" b="0" i="0" dirty="0" err="1">
                <a:solidFill>
                  <a:srgbClr val="1D1C1D"/>
                </a:solidFill>
                <a:effectLst/>
                <a:latin typeface="NotoSansKR"/>
              </a:rPr>
              <a:t>mediapipe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의 </a:t>
            </a:r>
            <a:r>
              <a:rPr lang="en-US" altLang="ko-KR" sz="2800" b="0" i="0" dirty="0" err="1">
                <a:solidFill>
                  <a:srgbClr val="1D1C1D"/>
                </a:solidFill>
                <a:effectLst/>
                <a:latin typeface="NotoSansKR"/>
              </a:rPr>
              <a:t>FaceDetection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함수를 활용하여 얼굴을 탐지</a:t>
            </a:r>
            <a:endParaRPr lang="en-US" altLang="ko-KR" sz="2800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왼쪽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오른쪽 동공의 </a:t>
            </a:r>
            <a:r>
              <a:rPr lang="en-US" altLang="ko-KR" sz="2800" b="0" i="0" dirty="0" err="1">
                <a:solidFill>
                  <a:srgbClr val="1D1C1D"/>
                </a:solidFill>
                <a:effectLst/>
                <a:latin typeface="NotoSansKR"/>
              </a:rPr>
              <a:t>key_point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를 측정하여 좌표를 얻고 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distance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변수로 할당</a:t>
            </a:r>
            <a:endParaRPr lang="en-US" altLang="ko-KR" sz="2800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distance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값의 임계점을 지정</a:t>
            </a:r>
            <a:endParaRPr lang="en-US" altLang="ko-KR" sz="2800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고개를 돌려 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distance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값이 임계점보다 작아지면 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time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모듈의 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sleep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함수를 사용하여 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NotoSansKR"/>
              </a:rPr>
              <a:t>1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초 동안 대기</a:t>
            </a:r>
            <a:endParaRPr lang="en-US" altLang="ko-KR" sz="2800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NotoSansKR"/>
              </a:rPr>
              <a:t>원래대로 돌리면 영상을 다시 재생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2797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D4512-0C67-6D78-9AB9-49AA2ADA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b="1" dirty="0"/>
              <a:t>프로그램 순서도</a:t>
            </a:r>
          </a:p>
        </p:txBody>
      </p:sp>
      <p:pic>
        <p:nvPicPr>
          <p:cNvPr id="9" name="내용 개체 틀 8" descr="도표, 스케치, 라인, 종이접기이(가) 표시된 사진&#10;&#10;자동 생성된 설명">
            <a:extLst>
              <a:ext uri="{FF2B5EF4-FFF2-40B4-BE49-F238E27FC236}">
                <a16:creationId xmlns:a16="http://schemas.microsoft.com/office/drawing/2014/main" id="{D44CF373-4E67-C304-DD70-8BA933F74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612" y="1997547"/>
            <a:ext cx="7120588" cy="4604866"/>
          </a:xfrm>
        </p:spPr>
      </p:pic>
    </p:spTree>
    <p:extLst>
      <p:ext uri="{BB962C8B-B14F-4D97-AF65-F5344CB8AC3E}">
        <p14:creationId xmlns:p14="http://schemas.microsoft.com/office/powerpoint/2010/main" val="164775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066557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b="1" dirty="0">
                <a:solidFill>
                  <a:schemeClr val="bg2"/>
                </a:solidFill>
              </a:rPr>
              <a:t>감사합니다</a:t>
            </a:r>
            <a:r>
              <a:rPr lang="en-US" altLang="ko-KR" sz="4400" b="1" dirty="0">
                <a:solidFill>
                  <a:schemeClr val="bg2"/>
                </a:solidFill>
              </a:rPr>
              <a:t>.</a:t>
            </a:r>
            <a:endParaRPr lang="ko-KR" altLang="en-US" sz="4400" b="1" dirty="0">
              <a:solidFill>
                <a:schemeClr val="bg2"/>
              </a:solidFill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3_TF56390039_Win32" id="{707A4A1A-4F78-4BC1-ACAA-72291CC81BA2}" vid="{618383A2-873E-4A97-9049-BE9F52CBC0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기술 디자인</Template>
  <TotalTime>331</TotalTime>
  <Words>131</Words>
  <Application>Microsoft Office PowerPoint</Application>
  <PresentationFormat>와이드스크린</PresentationFormat>
  <Paragraphs>26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Wingdings 2</vt:lpstr>
      <vt:lpstr>맑은고딕</vt:lpstr>
      <vt:lpstr>NotoSansKR</vt:lpstr>
      <vt:lpstr>분할</vt:lpstr>
      <vt:lpstr>영상 원격제어 프로그램</vt:lpstr>
      <vt:lpstr>OTT서비스 시청자 증가</vt:lpstr>
      <vt:lpstr>관련 뉴스</vt:lpstr>
      <vt:lpstr>간편한 방식으로 영상을 정지/재생하면 어떨까?</vt:lpstr>
      <vt:lpstr>측면 얼굴은 정면에 비해 동공 사이의 거리가 짧아진다는 점을 확인. 동공 사이의 거리를 측정하고 거리 값의 변동에 따라 영상 재생을 제어</vt:lpstr>
      <vt:lpstr>활용기술</vt:lpstr>
      <vt:lpstr>프로그램 순서도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영상 원격제어 프로그램</dc:title>
  <dc:creator>블루커뮤니케이션</dc:creator>
  <cp:lastModifiedBy>블루커뮤니케이션</cp:lastModifiedBy>
  <cp:revision>5</cp:revision>
  <dcterms:created xsi:type="dcterms:W3CDTF">2024-01-09T04:38:35Z</dcterms:created>
  <dcterms:modified xsi:type="dcterms:W3CDTF">2024-01-09T10:24:41Z</dcterms:modified>
</cp:coreProperties>
</file>